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3" r:id="rId4"/>
  </p:sldMasterIdLst>
  <p:notesMasterIdLst>
    <p:notesMasterId r:id="rId22"/>
  </p:notesMasterIdLst>
  <p:handoutMasterIdLst>
    <p:handoutMasterId r:id="rId23"/>
  </p:handoutMasterIdLst>
  <p:sldIdLst>
    <p:sldId id="362" r:id="rId5"/>
    <p:sldId id="363" r:id="rId6"/>
    <p:sldId id="365" r:id="rId7"/>
    <p:sldId id="370" r:id="rId8"/>
    <p:sldId id="371" r:id="rId9"/>
    <p:sldId id="372" r:id="rId10"/>
    <p:sldId id="373" r:id="rId11"/>
    <p:sldId id="374" r:id="rId12"/>
    <p:sldId id="366" r:id="rId13"/>
    <p:sldId id="367" r:id="rId14"/>
    <p:sldId id="368" r:id="rId15"/>
    <p:sldId id="358" r:id="rId16"/>
    <p:sldId id="354" r:id="rId17"/>
    <p:sldId id="355" r:id="rId18"/>
    <p:sldId id="357" r:id="rId19"/>
    <p:sldId id="359" r:id="rId20"/>
    <p:sldId id="36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DFE"/>
    <a:srgbClr val="D4DDFE"/>
    <a:srgbClr val="D5DEFF"/>
    <a:srgbClr val="F6F7FF"/>
    <a:srgbClr val="DBDCE5"/>
    <a:srgbClr val="F0F1FB"/>
    <a:srgbClr val="DFE1F6"/>
    <a:srgbClr val="EEEFF5"/>
    <a:srgbClr val="DFE1EF"/>
    <a:srgbClr val="A9B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468A1A-B653-D289-7DD8-34E019EBB370}" v="335" dt="2024-12-07T14:39:25.131"/>
    <p1510:client id="{99B8204B-69D9-4E9D-8558-7A59E0DDC733}" v="787" dt="2024-12-08T19:42:05.151"/>
    <p1510:client id="{EC0EEA3E-BAA9-30BB-DB0D-4253227CAEC2}" v="2" dt="2024-12-07T20:14:40.281"/>
  </p1510:revLst>
</p1510:revInfo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416"/>
        <p:guide orient="horz" pos="1008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32BE22-BCF5-218A-BCDB-9D6463B9A4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6C6B9B-3CD0-9D38-9EB7-8FC9403B85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62055-8DBD-6042-92AC-66DE479F90DE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5B14E-D4D7-1E40-CD23-AE797C2368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5121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2.sv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EE50A-AB77-49BE-9076-23C4C8D08BB2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09883-B744-4FDD-8623-D69A66650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64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46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23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050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A22F8239-92F5-595B-5DD3-ACBA1C19E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82969"/>
          <a:stretch/>
        </p:blipFill>
        <p:spPr>
          <a:xfrm>
            <a:off x="3459002" y="5609995"/>
            <a:ext cx="7328137" cy="1248005"/>
          </a:xfrm>
          <a:custGeom>
            <a:avLst/>
            <a:gdLst>
              <a:gd name="connsiteX0" fmla="*/ 0 w 7328137"/>
              <a:gd name="connsiteY0" fmla="*/ 0 h 1912980"/>
              <a:gd name="connsiteX1" fmla="*/ 7328137 w 7328137"/>
              <a:gd name="connsiteY1" fmla="*/ 0 h 1912980"/>
              <a:gd name="connsiteX2" fmla="*/ 7328137 w 7328137"/>
              <a:gd name="connsiteY2" fmla="*/ 1912980 h 1912980"/>
              <a:gd name="connsiteX3" fmla="*/ 0 w 7328137"/>
              <a:gd name="connsiteY3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8137" h="1912980">
                <a:moveTo>
                  <a:pt x="0" y="0"/>
                </a:moveTo>
                <a:lnTo>
                  <a:pt x="7328137" y="0"/>
                </a:lnTo>
                <a:lnTo>
                  <a:pt x="7328137" y="1912980"/>
                </a:lnTo>
                <a:lnTo>
                  <a:pt x="0" y="191298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9E987C-6F3E-FB11-D796-2D5F9075A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0"/>
            <a:ext cx="2133966" cy="2133966"/>
            <a:chOff x="9654699" y="2229295"/>
            <a:chExt cx="2133966" cy="2133966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3342B09-3192-492F-3F5F-19163C83F9EE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62E2B15-36A9-C2C7-6306-EEA512B646D0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52DD956C-BC83-8F97-6FF5-5A11028FEF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21792"/>
            <a:ext cx="8180412" cy="1828800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612ED1-3CD3-8532-2C92-777F6D005F1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38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4BCE7-3651-7CA3-1353-9B2526D267AF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4217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3333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>
            <a:extLst>
              <a:ext uri="{FF2B5EF4-FFF2-40B4-BE49-F238E27FC236}">
                <a16:creationId xmlns:a16="http://schemas.microsoft.com/office/drawing/2014/main" id="{269C21E5-B8EE-7438-A771-34BC8006E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385898" y="0"/>
            <a:ext cx="1574573" cy="395446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F333FA-6DDE-DB6C-73BB-FE8387977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5508" y="4240999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87953E-96F2-8BCC-B295-E1033E7D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7599718" cy="3051394"/>
          </a:xfrm>
        </p:spPr>
        <p:txBody>
          <a:bodyPr lIns="0" tIns="0" rIns="0" bIns="0"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0A627B70-91C8-40B9-6189-B29749FF6E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185" y="3965028"/>
            <a:ext cx="7599718" cy="14937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accent4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1800" b="1" i="0">
                <a:latin typeface="Arial Black" panose="020B0604020202020204" pitchFamily="34" charset="0"/>
                <a:cs typeface="Arial Black" panose="020B0604020202020204" pitchFamily="34" charset="0"/>
              </a:defRPr>
            </a:lvl2pPr>
          </a:lstStyle>
          <a:p>
            <a:r>
              <a:rPr lang="en-US"/>
              <a:t>Click to add 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1345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78285"/>
          <a:stretch/>
        </p:blipFill>
        <p:spPr>
          <a:xfrm>
            <a:off x="0" y="5368807"/>
            <a:ext cx="3769950" cy="1489194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6275416" cy="1828800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FE945C7-CAAC-C9B4-0B56-EC62E53C8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82467" y="5439854"/>
            <a:ext cx="1096391" cy="109639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4">
            <a:extLst>
              <a:ext uri="{FF2B5EF4-FFF2-40B4-BE49-F238E27FC236}">
                <a16:creationId xmlns:a16="http://schemas.microsoft.com/office/drawing/2014/main" id="{E58C5299-758C-70DA-D929-E0BC719E9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16629" y="3758740"/>
            <a:ext cx="2130921" cy="2130921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4C6AC-F9E8-412E-2D6B-9FDD07ADDE7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10330" y="2771566"/>
            <a:ext cx="6275387" cy="3271324"/>
          </a:xfrm>
        </p:spPr>
        <p:txBody>
          <a:bodyPr lIns="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C0463C33-FF99-2443-BE5D-682AC8CB8B7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09054" y="459137"/>
            <a:ext cx="4126800" cy="4126800"/>
          </a:xfrm>
          <a:custGeom>
            <a:avLst/>
            <a:gdLst>
              <a:gd name="connsiteX0" fmla="*/ 2063400 w 4126800"/>
              <a:gd name="connsiteY0" fmla="*/ 0 h 4126800"/>
              <a:gd name="connsiteX1" fmla="*/ 4126800 w 4126800"/>
              <a:gd name="connsiteY1" fmla="*/ 2063400 h 4126800"/>
              <a:gd name="connsiteX2" fmla="*/ 2063400 w 4126800"/>
              <a:gd name="connsiteY2" fmla="*/ 4126800 h 4126800"/>
              <a:gd name="connsiteX3" fmla="*/ 0 w 4126800"/>
              <a:gd name="connsiteY3" fmla="*/ 2063400 h 4126800"/>
              <a:gd name="connsiteX4" fmla="*/ 2063400 w 4126800"/>
              <a:gd name="connsiteY4" fmla="*/ 0 h 412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6800" h="4126800">
                <a:moveTo>
                  <a:pt x="2063400" y="0"/>
                </a:moveTo>
                <a:cubicBezTo>
                  <a:pt x="3202984" y="0"/>
                  <a:pt x="4126800" y="923816"/>
                  <a:pt x="4126800" y="2063400"/>
                </a:cubicBezTo>
                <a:cubicBezTo>
                  <a:pt x="4126800" y="3202984"/>
                  <a:pt x="3202984" y="4126800"/>
                  <a:pt x="2063400" y="4126800"/>
                </a:cubicBezTo>
                <a:cubicBezTo>
                  <a:pt x="923816" y="4126800"/>
                  <a:pt x="0" y="3202984"/>
                  <a:pt x="0" y="2063400"/>
                </a:cubicBezTo>
                <a:cubicBezTo>
                  <a:pt x="0" y="923816"/>
                  <a:pt x="923816" y="0"/>
                  <a:pt x="2063400" y="0"/>
                </a:cubicBezTo>
                <a:close/>
              </a:path>
            </a:pathLst>
          </a:custGeom>
        </p:spPr>
        <p:txBody>
          <a:bodyPr wrap="square" tIns="7315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760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48AC6985-AA41-BCAE-CEDF-E736D973B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 lIns="0" tIns="0" rIns="0" bIns="0" anchor="b">
            <a:noAutofit/>
          </a:bodyPr>
          <a:lstStyle>
            <a:lvl1pPr mar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endParaRPr lang="en-US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A7B85660-94E4-85D1-95CA-415513A0355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1185" y="4724033"/>
            <a:ext cx="7000972" cy="170942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1" i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CAF5C0-1B51-02B5-924D-230575353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4724034"/>
            <a:ext cx="2133966" cy="2133966"/>
            <a:chOff x="9654699" y="2229295"/>
            <a:chExt cx="2133966" cy="2133966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41AAE8D5-8E6A-7CBE-9018-DD8F3493D049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C694532E-B147-38A2-55EE-24483385016A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114B3BE5-2D39-542C-00BB-A940C568E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>
            <a:off x="7717670" y="0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21070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212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50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59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69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322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926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045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228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Seven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92344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4" r:id="rId1"/>
    <p:sldLayoutId id="2147484035" r:id="rId2"/>
    <p:sldLayoutId id="2147484036" r:id="rId3"/>
    <p:sldLayoutId id="2147484037" r:id="rId4"/>
    <p:sldLayoutId id="2147484038" r:id="rId5"/>
    <p:sldLayoutId id="2147484039" r:id="rId6"/>
    <p:sldLayoutId id="2147484040" r:id="rId7"/>
    <p:sldLayoutId id="2147484041" r:id="rId8"/>
    <p:sldLayoutId id="2147484042" r:id="rId9"/>
    <p:sldLayoutId id="2147484043" r:id="rId10"/>
    <p:sldLayoutId id="2147484044" r:id="rId11"/>
    <p:sldLayoutId id="2147484045" r:id="rId12"/>
    <p:sldLayoutId id="2147484046" r:id="rId13"/>
    <p:sldLayoutId id="2147484047" r:id="rId14"/>
    <p:sldLayoutId id="2147484048" r:id="rId15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C0343-25D8-14C4-4128-53403BCCBA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032287"/>
          </a:xfrm>
        </p:spPr>
        <p:txBody>
          <a:bodyPr/>
          <a:lstStyle/>
          <a:p>
            <a:r>
              <a:rPr lang="en-US" err="1"/>
              <a:t>Hyperesume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2F5759-F9D0-9D9F-BFD2-804C09D561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3300015"/>
            <a:ext cx="10993546" cy="2897605"/>
          </a:xfrm>
        </p:spPr>
        <p:txBody>
          <a:bodyPr>
            <a:normAutofit/>
          </a:bodyPr>
          <a:lstStyle/>
          <a:p>
            <a:pPr marL="285750" indent="-285750">
              <a:buFont typeface="Arial" panose="05020102010507070707" pitchFamily="18" charset="2"/>
              <a:buChar char="•"/>
            </a:pPr>
            <a:r>
              <a:rPr lang="en-US" err="1">
                <a:solidFill>
                  <a:schemeClr val="bg1"/>
                </a:solidFill>
              </a:rPr>
              <a:t>Hyperesume</a:t>
            </a:r>
            <a:r>
              <a:rPr lang="en-US">
                <a:solidFill>
                  <a:schemeClr val="bg1"/>
                </a:solidFill>
              </a:rPr>
              <a:t> is a full-featured resume builder application designed to help job seekers create professional, customized resumes. By using </a:t>
            </a:r>
            <a:r>
              <a:rPr lang="en-US" err="1">
                <a:solidFill>
                  <a:schemeClr val="bg1"/>
                </a:solidFill>
              </a:rPr>
              <a:t>Hyperesume</a:t>
            </a:r>
            <a:r>
              <a:rPr lang="en-US">
                <a:solidFill>
                  <a:schemeClr val="bg1"/>
                </a:solidFill>
              </a:rPr>
              <a:t>, users can streamline the resume-building process through a structured, user-friendly interface that enables them to add, edit, and manage various sections of their resumes, such as contact information, education, work experience, skills, and projects.</a:t>
            </a:r>
          </a:p>
          <a:p>
            <a:pPr marL="285750" indent="-285750">
              <a:buFont typeface="Arial" panose="05020102010507070707" pitchFamily="18" charset="2"/>
              <a:buChar char="•"/>
            </a:pP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 panose="05020102010507070707" pitchFamily="18" charset="2"/>
              <a:buChar char="•"/>
            </a:pPr>
            <a:r>
              <a:rPr lang="en-US">
                <a:solidFill>
                  <a:schemeClr val="bg1"/>
                </a:solidFill>
              </a:rPr>
              <a:t>The application also supports multiple resume templates, allowing users to select a layout that best fits their professional profile. In addition, users can preview and export their resumes as PDFs for easy sharing with potential employers.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27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D05AF-96F7-7DD0-F99E-9E9150A33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ARCHITECTURE DIAGRAMS</a:t>
            </a:r>
          </a:p>
        </p:txBody>
      </p:sp>
      <p:pic>
        <p:nvPicPr>
          <p:cNvPr id="4" name="Picture 3" descr="A diagram of a server layer&#10;&#10;Description automatically generated">
            <a:extLst>
              <a:ext uri="{FF2B5EF4-FFF2-40B4-BE49-F238E27FC236}">
                <a16:creationId xmlns:a16="http://schemas.microsoft.com/office/drawing/2014/main" id="{E2D7E2F3-4796-33AC-3C41-1AA685B38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545" y="1923814"/>
            <a:ext cx="3622798" cy="494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543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D05AF-96F7-7DD0-F99E-9E9150A33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ARCHITECTURE DIAGRAMS</a:t>
            </a:r>
          </a:p>
        </p:txBody>
      </p:sp>
      <p:pic>
        <p:nvPicPr>
          <p:cNvPr id="3" name="Picture 2" descr="A diagram of a database&#10;&#10;Description automatically generated">
            <a:extLst>
              <a:ext uri="{FF2B5EF4-FFF2-40B4-BE49-F238E27FC236}">
                <a16:creationId xmlns:a16="http://schemas.microsoft.com/office/drawing/2014/main" id="{E60901EE-A144-477B-F224-DFE4C788C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003" y="1881241"/>
            <a:ext cx="6878754" cy="433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795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6D08039-6C4E-4870-9E3D-6218263DE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B31D2E-CBC8-4C4A-917F-DCB48EAEB0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CF4F09-0D96-42BE-AE16-84AB4E0B5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AF87EE-372A-438E-B086-63D494ECA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16EF46C-6088-4EA0-98EF-A20BCF09AC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Person in mountains illustration">
            <a:extLst>
              <a:ext uri="{FF2B5EF4-FFF2-40B4-BE49-F238E27FC236}">
                <a16:creationId xmlns:a16="http://schemas.microsoft.com/office/drawing/2014/main" id="{F5236AC3-2757-4C1B-9782-5BB64E209E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720" r="9091" b="133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EB3C9E9-B079-4FB7-B61A-A243C12BF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EE557F1-3F95-4462-8122-987673D8AA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EDB2D38-6A36-438C-9448-E704F02AA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8EE235-08AB-9A3C-3399-EEEDD9E5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142067"/>
            <a:ext cx="3412067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Go through milestone journey</a:t>
            </a:r>
          </a:p>
        </p:txBody>
      </p:sp>
    </p:spTree>
    <p:extLst>
      <p:ext uri="{BB962C8B-B14F-4D97-AF65-F5344CB8AC3E}">
        <p14:creationId xmlns:p14="http://schemas.microsoft.com/office/powerpoint/2010/main" val="1981907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87584-C405-6E9A-2DEB-8AE5E511FB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8137114" cy="1475013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Milestone 1: Foundation and Initial Development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4EE716-B3EA-CA84-266D-EA64483B0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1125512" cy="590321"/>
          </a:xfrm>
        </p:spPr>
        <p:txBody>
          <a:bodyPr/>
          <a:lstStyle/>
          <a:p>
            <a:r>
              <a:rPr lang="en-US" b="1">
                <a:ea typeface="+mn-lt"/>
                <a:cs typeface="+mn-lt"/>
              </a:rPr>
              <a:t>Objective:</a:t>
            </a:r>
            <a:r>
              <a:rPr lang="en-US">
                <a:ea typeface="+mn-lt"/>
                <a:cs typeface="+mn-lt"/>
              </a:rPr>
              <a:t> Create a platform, </a:t>
            </a:r>
            <a:r>
              <a:rPr lang="en-US" err="1">
                <a:ea typeface="+mn-lt"/>
                <a:cs typeface="+mn-lt"/>
              </a:rPr>
              <a:t>Hyperesume</a:t>
            </a:r>
            <a:r>
              <a:rPr lang="en-US">
                <a:ea typeface="+mn-lt"/>
                <a:cs typeface="+mn-lt"/>
              </a:rPr>
              <a:t>, for interactive and secure resume creation and management.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AC8272-9ECA-2AB9-AD13-9787FF285EDB}"/>
              </a:ext>
            </a:extLst>
          </p:cNvPr>
          <p:cNvSpPr txBox="1"/>
          <p:nvPr/>
        </p:nvSpPr>
        <p:spPr>
          <a:xfrm>
            <a:off x="582733" y="3087692"/>
            <a:ext cx="11126887" cy="341632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Key Concepts Implemented: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Encapsulation: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Data encapsulated in classes like </a:t>
            </a:r>
            <a:r>
              <a:rPr lang="en-US">
                <a:solidFill>
                  <a:schemeClr val="bg1"/>
                </a:solidFill>
                <a:latin typeface="Consolas"/>
              </a:rPr>
              <a:t>User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>
                <a:solidFill>
                  <a:schemeClr val="bg1"/>
                </a:solidFill>
                <a:latin typeface="Consolas"/>
              </a:rPr>
              <a:t>Profile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 and </a:t>
            </a:r>
            <a:r>
              <a:rPr lang="en-US">
                <a:solidFill>
                  <a:schemeClr val="bg1"/>
                </a:solidFill>
                <a:latin typeface="Consolas"/>
              </a:rPr>
              <a:t>Experience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Abstraction: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Service interfaces separate logic from controllers.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Polymorphism: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Interfaces and overridden methods in services and configurations.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Association: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User profiles and experiences linked through the </a:t>
            </a:r>
            <a:r>
              <a:rPr lang="en-US" err="1">
                <a:solidFill>
                  <a:schemeClr val="bg1"/>
                </a:solidFill>
                <a:latin typeface="Consolas"/>
              </a:rPr>
              <a:t>userId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attribute.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Dependency Injection: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Modular services and repositories.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Tech Stack: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Spring Boot (Backend), React (Frontend), MySQL (Database),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MyBatis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(ORM).</a:t>
            </a:r>
            <a:endParaRPr lang="en-US">
              <a:solidFill>
                <a:schemeClr val="bg1"/>
              </a:solidFill>
            </a:endParaRPr>
          </a:p>
          <a:p>
            <a:endParaRPr lang="en-US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Team Achievements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:</a:t>
            </a:r>
            <a:endParaRPr lang="en-US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Team members built login, sign-up features, database tables, APIs for user registration, and resume CRUD operations. Initial frontend and backend integration were also completed.</a:t>
            </a:r>
            <a:endParaRPr lang="en-US">
              <a:solidFill>
                <a:schemeClr val="bg1"/>
              </a:solidFill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304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87584-C405-6E9A-2DEB-8AE5E511FB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Milestone 2: Enhanced Functionality and Integration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AC8272-9ECA-2AB9-AD13-9787FF285EDB}"/>
              </a:ext>
            </a:extLst>
          </p:cNvPr>
          <p:cNvSpPr txBox="1"/>
          <p:nvPr/>
        </p:nvSpPr>
        <p:spPr>
          <a:xfrm>
            <a:off x="582733" y="3087692"/>
            <a:ext cx="10569222" cy="341632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Key Functionalities: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Responsive frontend design with connected backend and secure sign-in.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Developed homepage, login page, and admin dashboard. 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Key Concepts Extended: Encapsulation, Abstraction, Polymorphism, Association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reused and expanded. 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Tech Updates: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Redux added for state management in React; robust security configuration implemented.</a:t>
            </a:r>
            <a:endParaRPr lang="en-US">
              <a:solidFill>
                <a:schemeClr val="bg1"/>
              </a:solidFill>
            </a:endParaRPr>
          </a:p>
          <a:p>
            <a:endParaRPr lang="en-US" b="1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Team Achievements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Focused on bug fixing, resume API testing, admin dashboard editing, and converting static pages to React. Enhanced UI responsiveness and interactivity.</a:t>
            </a:r>
          </a:p>
          <a:p>
            <a:endParaRPr lang="en-US" b="1">
              <a:solidFill>
                <a:schemeClr val="bg1"/>
              </a:solidFill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840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87584-C405-6E9A-2DEB-8AE5E511FB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Milestone 3: Final Functionalities and Polishing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AC8272-9ECA-2AB9-AD13-9787FF285EDB}"/>
              </a:ext>
            </a:extLst>
          </p:cNvPr>
          <p:cNvSpPr txBox="1"/>
          <p:nvPr/>
        </p:nvSpPr>
        <p:spPr>
          <a:xfrm>
            <a:off x="582733" y="3100463"/>
            <a:ext cx="10569222" cy="3970318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Key Functionalities: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User Management: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Registration, login, authentication, role-based access.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Profile and Experience Management: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Add, edit, delete profiles and experiences.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Resume Management: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CRUD for resumes with PDF export.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Admin Dashboard: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Manage user accounts and roles.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Responsive design across devices with enhanced error handling and security. 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Tech Concepts: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Demonstrated advanced Object-Oriented Principles like Singleton Pattern and Custom Exception Handling.</a:t>
            </a:r>
            <a:endParaRPr lang="en-US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Team Achievements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Finalized resume templates, improved CSS and authentication, added interactive frontend features like thumbnails and role-based navigation. APIs for preview and saving resumes enhanced functionality.</a:t>
            </a:r>
          </a:p>
          <a:p>
            <a:endParaRPr lang="en-US" b="1">
              <a:solidFill>
                <a:schemeClr val="bg1"/>
              </a:solidFill>
            </a:endParaRPr>
          </a:p>
          <a:p>
            <a:endParaRPr lang="en-US" b="1">
              <a:solidFill>
                <a:schemeClr val="bg1"/>
              </a:solidFill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86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0CC86-DE02-5E36-52D3-7FD28DE3F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Future Scope of </a:t>
            </a:r>
            <a:r>
              <a:rPr lang="en-US" err="1">
                <a:ea typeface="+mj-lt"/>
                <a:cs typeface="+mj-lt"/>
              </a:rPr>
              <a:t>Hyperesume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C9EEA-8E5C-D369-8F75-AA6F643C8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/>
            <a:r>
              <a:rPr lang="en-US">
                <a:ea typeface="+mn-lt"/>
                <a:cs typeface="+mn-lt"/>
              </a:rPr>
              <a:t>AI-Powered Resume Suggestions: Integrate AI to provide personalized resume suggestions, such as optimized phrasing, skill recommendations, or layout enhancements based on industry trends. </a:t>
            </a:r>
          </a:p>
          <a:p>
            <a:pPr marL="305435" indent="-305435"/>
            <a:r>
              <a:rPr lang="en-US">
                <a:ea typeface="+mn-lt"/>
                <a:cs typeface="+mn-lt"/>
              </a:rPr>
              <a:t>Dynamic Templates and Customization: Expand the library of resume templates with more dynamic, interactive designs. Allow users to customize templates by adjusting colors, fonts, and sections dynamically. </a:t>
            </a:r>
          </a:p>
          <a:p>
            <a:pPr marL="305435" indent="-305435"/>
            <a:r>
              <a:rPr lang="en-US">
                <a:ea typeface="+mn-lt"/>
                <a:cs typeface="+mn-lt"/>
              </a:rPr>
              <a:t>Job Application Integration: Enable direct integration with job boards (e.g., LinkedIn, Indeed) to streamline application processes. Provide a one-click application feature linked to the generated resumes. </a:t>
            </a:r>
          </a:p>
          <a:p>
            <a:pPr marL="305435" indent="-305435"/>
            <a:r>
              <a:rPr lang="en-US">
                <a:ea typeface="+mn-lt"/>
                <a:cs typeface="+mn-lt"/>
              </a:rPr>
              <a:t>Skill Validation and Endorsement: Add features for users to validate skills through certifications or endorsements from peers and employers.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89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0CC86-DE02-5E36-52D3-7FD28DE3F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Key Takeaways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C9EEA-8E5C-D369-8F75-AA6F643C8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20976"/>
            <a:ext cx="11161581" cy="3678303"/>
          </a:xfrm>
        </p:spPr>
        <p:txBody>
          <a:bodyPr>
            <a:normAutofit fontScale="85000" lnSpcReduction="20000"/>
          </a:bodyPr>
          <a:lstStyle/>
          <a:p>
            <a:pPr marL="305435" indent="-305435"/>
            <a:r>
              <a:rPr lang="en-US" b="1">
                <a:ea typeface="+mn-lt"/>
                <a:cs typeface="+mn-lt"/>
              </a:rPr>
              <a:t>Understanding Object-Oriented Programming (OOP) Concepts:</a:t>
            </a:r>
            <a:endParaRPr lang="en-US"/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>
                <a:ea typeface="+mn-lt"/>
                <a:cs typeface="+mn-lt"/>
              </a:rPr>
              <a:t>Gained hands-on experience implementing core OOP principles like encapsulation, abstraction, polymorphism, inheritance, and association in a real-world application.</a:t>
            </a:r>
            <a:endParaRPr lang="en-US"/>
          </a:p>
          <a:p>
            <a:pPr marL="305435" indent="-305435"/>
            <a:r>
              <a:rPr lang="en-US" b="1">
                <a:ea typeface="+mn-lt"/>
                <a:cs typeface="+mn-lt"/>
              </a:rPr>
              <a:t>Backend Development Mastery:</a:t>
            </a: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>
                <a:ea typeface="+mn-lt"/>
                <a:cs typeface="+mn-lt"/>
              </a:rPr>
              <a:t>Built a robust backend using </a:t>
            </a:r>
            <a:r>
              <a:rPr lang="en-US" b="1">
                <a:ea typeface="+mn-lt"/>
                <a:cs typeface="+mn-lt"/>
              </a:rPr>
              <a:t>Spring Boot</a:t>
            </a:r>
            <a:r>
              <a:rPr lang="en-US">
                <a:ea typeface="+mn-lt"/>
                <a:cs typeface="+mn-lt"/>
              </a:rPr>
              <a:t>, implementing features such as authentication, role-based access control, and RESTful APIs.</a:t>
            </a: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>
                <a:ea typeface="+mn-lt"/>
                <a:cs typeface="+mn-lt"/>
              </a:rPr>
              <a:t>Learned to utilize ORM tools like </a:t>
            </a:r>
            <a:r>
              <a:rPr lang="en-US" b="1" err="1">
                <a:ea typeface="+mn-lt"/>
                <a:cs typeface="+mn-lt"/>
              </a:rPr>
              <a:t>MyBatis</a:t>
            </a:r>
            <a:r>
              <a:rPr lang="en-US">
                <a:ea typeface="+mn-lt"/>
                <a:cs typeface="+mn-lt"/>
              </a:rPr>
              <a:t> to interact efficiently with databases.</a:t>
            </a:r>
          </a:p>
          <a:p>
            <a:pPr marL="305435" indent="-305435"/>
            <a:r>
              <a:rPr lang="en-US" b="1">
                <a:ea typeface="+mn-lt"/>
                <a:cs typeface="+mn-lt"/>
              </a:rPr>
              <a:t>Database Design and Integration:</a:t>
            </a: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>
                <a:ea typeface="+mn-lt"/>
                <a:cs typeface="+mn-lt"/>
              </a:rPr>
              <a:t>Designed and optimized relational database schemas.</a:t>
            </a: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>
                <a:ea typeface="+mn-lt"/>
                <a:cs typeface="+mn-lt"/>
              </a:rPr>
              <a:t>Used </a:t>
            </a:r>
            <a:r>
              <a:rPr lang="en-US" b="1">
                <a:ea typeface="+mn-lt"/>
                <a:cs typeface="+mn-lt"/>
              </a:rPr>
              <a:t>MySQL</a:t>
            </a:r>
            <a:r>
              <a:rPr lang="en-US">
                <a:ea typeface="+mn-lt"/>
                <a:cs typeface="+mn-lt"/>
              </a:rPr>
              <a:t> to store, retrieve, and manipulate application data.</a:t>
            </a:r>
          </a:p>
          <a:p>
            <a:pPr marL="305435" indent="-305435"/>
            <a:r>
              <a:rPr lang="en-US" b="1">
                <a:ea typeface="+mn-lt"/>
                <a:cs typeface="+mn-lt"/>
              </a:rPr>
              <a:t>Team Collaboration and Project Management:</a:t>
            </a: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>
                <a:ea typeface="+mn-lt"/>
                <a:cs typeface="+mn-lt"/>
              </a:rPr>
              <a:t>Practiced version control using </a:t>
            </a:r>
            <a:r>
              <a:rPr lang="en-US" b="1">
                <a:ea typeface="+mn-lt"/>
                <a:cs typeface="+mn-lt"/>
              </a:rPr>
              <a:t>Git</a:t>
            </a:r>
            <a:r>
              <a:rPr lang="en-US">
                <a:ea typeface="+mn-lt"/>
                <a:cs typeface="+mn-lt"/>
              </a:rPr>
              <a:t> and managed project workflows collaboratively.</a:t>
            </a:r>
            <a:endParaRPr lang="en-US"/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>
                <a:ea typeface="+mn-lt"/>
                <a:cs typeface="+mn-lt"/>
              </a:rPr>
              <a:t>Balanced individual contributions with team efforts to deliver a cohesive product.</a:t>
            </a:r>
          </a:p>
          <a:p>
            <a:pPr marL="305435" indent="-305435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80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E5B18-E12E-8CFC-159C-348236672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Team</a:t>
            </a:r>
          </a:p>
        </p:txBody>
      </p:sp>
      <p:pic>
        <p:nvPicPr>
          <p:cNvPr id="3" name="Picture 2" descr="A person in a black shirt&#10;&#10;Description automatically generated">
            <a:extLst>
              <a:ext uri="{FF2B5EF4-FFF2-40B4-BE49-F238E27FC236}">
                <a16:creationId xmlns:a16="http://schemas.microsoft.com/office/drawing/2014/main" id="{42F9E50F-5C33-87E9-338F-A94EF6E7B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30" y="3161830"/>
            <a:ext cx="1873365" cy="1855747"/>
          </a:xfrm>
          <a:prstGeom prst="rect">
            <a:avLst/>
          </a:prstGeom>
        </p:spPr>
      </p:pic>
      <p:pic>
        <p:nvPicPr>
          <p:cNvPr id="4" name="Picture 3" descr="A person with glasses and a white shirt&#10;&#10;Description automatically generated">
            <a:extLst>
              <a:ext uri="{FF2B5EF4-FFF2-40B4-BE49-F238E27FC236}">
                <a16:creationId xmlns:a16="http://schemas.microsoft.com/office/drawing/2014/main" id="{15750E6C-A3B4-BC45-1777-672BE3750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3845" y="2870325"/>
            <a:ext cx="1424480" cy="2148174"/>
          </a:xfrm>
          <a:prstGeom prst="rect">
            <a:avLst/>
          </a:prstGeom>
        </p:spPr>
      </p:pic>
      <p:pic>
        <p:nvPicPr>
          <p:cNvPr id="5" name="Picture 4" descr="A person in a suit&#10;&#10;Description automatically generated">
            <a:extLst>
              <a:ext uri="{FF2B5EF4-FFF2-40B4-BE49-F238E27FC236}">
                <a16:creationId xmlns:a16="http://schemas.microsoft.com/office/drawing/2014/main" id="{C218C444-ECF1-B161-F755-B62F51DD07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7977" y="2772904"/>
            <a:ext cx="1683760" cy="22450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6AC3B1-9A08-C408-D4A6-1CC623A72AD4}"/>
              </a:ext>
            </a:extLst>
          </p:cNvPr>
          <p:cNvSpPr txBox="1"/>
          <p:nvPr/>
        </p:nvSpPr>
        <p:spPr>
          <a:xfrm>
            <a:off x="4651732" y="5384905"/>
            <a:ext cx="27317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Arundhati </a:t>
            </a:r>
            <a:r>
              <a:rPr lang="en-US" err="1">
                <a:ea typeface="+mn-lt"/>
                <a:cs typeface="+mn-lt"/>
              </a:rPr>
              <a:t>Bandopadhyaya</a:t>
            </a:r>
          </a:p>
          <a:p>
            <a:r>
              <a:rPr lang="en-US">
                <a:ea typeface="+mn-lt"/>
                <a:cs typeface="+mn-lt"/>
              </a:rPr>
              <a:t>NUID: 002313855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77FB87-A3EA-278F-95A5-22A91A2C9DAA}"/>
              </a:ext>
            </a:extLst>
          </p:cNvPr>
          <p:cNvSpPr txBox="1"/>
          <p:nvPr/>
        </p:nvSpPr>
        <p:spPr>
          <a:xfrm>
            <a:off x="305740" y="5385740"/>
            <a:ext cx="192616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Jianan Ni</a:t>
            </a:r>
          </a:p>
          <a:p>
            <a:r>
              <a:rPr lang="en-US"/>
              <a:t>NUID: 001029501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90458E-C00E-4CA4-5214-EAAC4BE3B812}"/>
              </a:ext>
            </a:extLst>
          </p:cNvPr>
          <p:cNvSpPr txBox="1"/>
          <p:nvPr/>
        </p:nvSpPr>
        <p:spPr>
          <a:xfrm>
            <a:off x="2495316" y="5383389"/>
            <a:ext cx="199436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Hongyi Gao</a:t>
            </a:r>
          </a:p>
          <a:p>
            <a:r>
              <a:rPr lang="en-US">
                <a:ea typeface="+mn-lt"/>
                <a:cs typeface="+mn-lt"/>
              </a:rPr>
              <a:t>NUID: 002793666</a:t>
            </a:r>
            <a:endParaRPr lang="en-US"/>
          </a:p>
        </p:txBody>
      </p:sp>
      <p:pic>
        <p:nvPicPr>
          <p:cNvPr id="9" name="Picture 8" descr="A person in a suit&#10;&#10;Description automatically generated">
            <a:extLst>
              <a:ext uri="{FF2B5EF4-FFF2-40B4-BE49-F238E27FC236}">
                <a16:creationId xmlns:a16="http://schemas.microsoft.com/office/drawing/2014/main" id="{B31801CF-3A23-10E3-628C-E1722AFBE0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9183" y="2676877"/>
            <a:ext cx="1565560" cy="234150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1BC71C-B832-794B-45D7-3CF832F17D25}"/>
              </a:ext>
            </a:extLst>
          </p:cNvPr>
          <p:cNvSpPr txBox="1"/>
          <p:nvPr/>
        </p:nvSpPr>
        <p:spPr>
          <a:xfrm>
            <a:off x="7620000" y="5383389"/>
            <a:ext cx="200377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Yuyang Wang NUID: 002310874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41CAB2-3771-FE47-C32C-85E9FE89B632}"/>
              </a:ext>
            </a:extLst>
          </p:cNvPr>
          <p:cNvSpPr txBox="1"/>
          <p:nvPr/>
        </p:nvSpPr>
        <p:spPr>
          <a:xfrm>
            <a:off x="9922463" y="5388091"/>
            <a:ext cx="19473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Jiajun Zheng NUID:</a:t>
            </a:r>
            <a:r>
              <a:rPr lang="en-US">
                <a:ea typeface="+mn-lt"/>
                <a:cs typeface="+mn-lt"/>
              </a:rPr>
              <a:t> 002305427</a:t>
            </a:r>
            <a:endParaRPr lang="en-US"/>
          </a:p>
        </p:txBody>
      </p:sp>
      <p:pic>
        <p:nvPicPr>
          <p:cNvPr id="12" name="Picture 11" descr="A person in a suit and tie&#10;&#10;Description automatically generated">
            <a:extLst>
              <a:ext uri="{FF2B5EF4-FFF2-40B4-BE49-F238E27FC236}">
                <a16:creationId xmlns:a16="http://schemas.microsoft.com/office/drawing/2014/main" id="{9360ABB5-2821-23E2-3BE2-3FE693215C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58634" y="3006137"/>
            <a:ext cx="1543287" cy="201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189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73FB2-FD58-919A-7091-44BDAC258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Technology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14E60-9F99-FE10-49AD-64BEE5575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05435" indent="-305435"/>
            <a:r>
              <a:rPr lang="en-US" sz="2000" b="1">
                <a:latin typeface="Arial Black"/>
              </a:rPr>
              <a:t>Backend:</a:t>
            </a:r>
            <a:r>
              <a:rPr lang="en-US" sz="2000" b="1">
                <a:solidFill>
                  <a:srgbClr val="000000"/>
                </a:solidFill>
                <a:latin typeface="Arial Black"/>
              </a:rPr>
              <a:t> </a:t>
            </a:r>
            <a:r>
              <a:rPr lang="en-US" b="1">
                <a:solidFill>
                  <a:srgbClr val="000000"/>
                </a:solidFill>
                <a:latin typeface="Arial Black"/>
              </a:rPr>
              <a:t>Spring Boot</a:t>
            </a:r>
            <a:r>
              <a:rPr lang="en-US" altLang="zh-CN" b="1">
                <a:solidFill>
                  <a:srgbClr val="000000"/>
                </a:solidFill>
                <a:latin typeface="Arial Black"/>
                <a:ea typeface="华文中宋"/>
              </a:rPr>
              <a:t> </a:t>
            </a:r>
            <a:endParaRPr lang="zh-CN" altLang="en-US">
              <a:solidFill>
                <a:srgbClr val="000000"/>
              </a:solidFill>
              <a:latin typeface="Arial Black"/>
              <a:ea typeface="华文中宋"/>
            </a:endParaRPr>
          </a:p>
          <a:p>
            <a:pPr marL="305435" indent="-305435"/>
            <a:r>
              <a:rPr lang="en-US" sz="2000">
                <a:latin typeface="Arial Black"/>
              </a:rPr>
              <a:t>Frontend: </a:t>
            </a:r>
            <a:r>
              <a:rPr lang="en-US" err="1">
                <a:solidFill>
                  <a:srgbClr val="000000"/>
                </a:solidFill>
                <a:latin typeface="Arial Black"/>
              </a:rPr>
              <a:t>Lucide</a:t>
            </a:r>
            <a:r>
              <a:rPr lang="en-US">
                <a:solidFill>
                  <a:srgbClr val="000000"/>
                </a:solidFill>
                <a:latin typeface="Arial Black"/>
              </a:rPr>
              <a:t>-react, React Redux </a:t>
            </a:r>
          </a:p>
          <a:p>
            <a:pPr marL="305435" indent="-305435"/>
            <a:r>
              <a:rPr lang="en-US" sz="2000">
                <a:latin typeface="Arial Black"/>
              </a:rPr>
              <a:t>Languages: </a:t>
            </a:r>
            <a:r>
              <a:rPr lang="en-US">
                <a:solidFill>
                  <a:srgbClr val="000000"/>
                </a:solidFill>
                <a:latin typeface="Arial Black"/>
              </a:rPr>
              <a:t>Java/HTML/CSS </a:t>
            </a:r>
          </a:p>
          <a:p>
            <a:pPr marL="305435" indent="-305435"/>
            <a:r>
              <a:rPr lang="en-US" sz="2000">
                <a:latin typeface="Arial Black"/>
              </a:rPr>
              <a:t>Database: </a:t>
            </a:r>
            <a:r>
              <a:rPr lang="en-US">
                <a:solidFill>
                  <a:srgbClr val="000000"/>
                </a:solidFill>
                <a:latin typeface="Arial Black"/>
              </a:rPr>
              <a:t>MySQL </a:t>
            </a:r>
          </a:p>
          <a:p>
            <a:pPr marL="305435" indent="-305435"/>
            <a:r>
              <a:rPr lang="en-US" sz="2000">
                <a:latin typeface="Arial Black"/>
              </a:rPr>
              <a:t>ORM/Data Mapper: </a:t>
            </a:r>
            <a:r>
              <a:rPr lang="en-US" err="1">
                <a:solidFill>
                  <a:srgbClr val="000000"/>
                </a:solidFill>
                <a:latin typeface="Arial Black"/>
              </a:rPr>
              <a:t>MyBatis</a:t>
            </a:r>
            <a:r>
              <a:rPr lang="en-US">
                <a:solidFill>
                  <a:srgbClr val="000000"/>
                </a:solidFill>
                <a:latin typeface="Arial Black"/>
              </a:rPr>
              <a:t> </a:t>
            </a:r>
          </a:p>
          <a:p>
            <a:pPr marL="305435" indent="-305435"/>
            <a:r>
              <a:rPr lang="en-US" sz="2000">
                <a:latin typeface="Arial Black"/>
              </a:rPr>
              <a:t>Build Tool: </a:t>
            </a:r>
            <a:r>
              <a:rPr lang="en-US">
                <a:solidFill>
                  <a:srgbClr val="000000"/>
                </a:solidFill>
                <a:latin typeface="Arial Black"/>
              </a:rPr>
              <a:t>Maven </a:t>
            </a:r>
          </a:p>
          <a:p>
            <a:pPr marL="305435" indent="-305435"/>
            <a:r>
              <a:rPr lang="en-US" sz="2000">
                <a:latin typeface="Arial Black"/>
              </a:rPr>
              <a:t>Version Control: </a:t>
            </a:r>
            <a:r>
              <a:rPr lang="en-US">
                <a:solidFill>
                  <a:srgbClr val="000000"/>
                </a:solidFill>
                <a:latin typeface="Arial Black"/>
              </a:rPr>
              <a:t>Git </a:t>
            </a:r>
          </a:p>
          <a:p>
            <a:pPr marL="305435" indent="-305435"/>
            <a:r>
              <a:rPr lang="en-US" sz="2000">
                <a:latin typeface="Arial Black"/>
              </a:rPr>
              <a:t>Additional Libraries: </a:t>
            </a:r>
            <a:endParaRPr lang="en-US" sz="2000">
              <a:solidFill>
                <a:srgbClr val="000000"/>
              </a:solidFill>
              <a:latin typeface="Arial Black"/>
            </a:endParaRP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>
                <a:solidFill>
                  <a:srgbClr val="000000"/>
                </a:solidFill>
                <a:latin typeface="Arial Black"/>
              </a:rPr>
              <a:t>Jakarta Validation (for input validation) </a:t>
            </a:r>
            <a:endParaRPr lang="en-US">
              <a:solidFill>
                <a:srgbClr val="3D3D3D"/>
              </a:solidFill>
              <a:latin typeface="Gill Sans MT"/>
            </a:endParaRP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 err="1">
                <a:solidFill>
                  <a:srgbClr val="000000"/>
                </a:solidFill>
                <a:latin typeface="Arial Black"/>
              </a:rPr>
              <a:t>BCryptPasswordEncoder</a:t>
            </a:r>
            <a:r>
              <a:rPr lang="en-US">
                <a:solidFill>
                  <a:srgbClr val="000000"/>
                </a:solidFill>
                <a:latin typeface="Arial Black"/>
              </a:rPr>
              <a:t> (for password encryption)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214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6FDDC-92C0-B4DD-6B05-60C0D60A54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SOLID Principles in Resume Builder API</a:t>
            </a:r>
            <a:endParaRPr lang="en-US"/>
          </a:p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F54CC3-6683-47CE-9B0D-3A05F00EC0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Single Responsibility Principle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95740F-6549-9DB4-B831-7189930A6DF1}"/>
              </a:ext>
            </a:extLst>
          </p:cNvPr>
          <p:cNvSpPr txBox="1"/>
          <p:nvPr/>
        </p:nvSpPr>
        <p:spPr>
          <a:xfrm>
            <a:off x="580898" y="3202011"/>
            <a:ext cx="10615645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</a:rPr>
              <a:t>Each controller manages exactly one type of resource (Education, Experience, Skills, etc.) </a:t>
            </a:r>
          </a:p>
          <a:p>
            <a:pPr marL="457200" indent="-457200"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</a:rPr>
              <a:t>Clear separation between admin, auth, and user functionalities</a:t>
            </a:r>
          </a:p>
          <a:p>
            <a:pPr marL="457200" indent="-457200"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</a:rPr>
              <a:t>Controllers focus solely on handling HTTP requests/responses </a:t>
            </a:r>
          </a:p>
        </p:txBody>
      </p:sp>
    </p:spTree>
    <p:extLst>
      <p:ext uri="{BB962C8B-B14F-4D97-AF65-F5344CB8AC3E}">
        <p14:creationId xmlns:p14="http://schemas.microsoft.com/office/powerpoint/2010/main" val="2536010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6FDDC-92C0-B4DD-6B05-60C0D60A54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SOLID Principles in Resume Builder API</a:t>
            </a:r>
            <a:endParaRPr lang="en-US"/>
          </a:p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F54CC3-6683-47CE-9B0D-3A05F00EC0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ea typeface="+mn-lt"/>
                <a:cs typeface="+mn-lt"/>
              </a:rPr>
              <a:t>Open/Closed Principle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95740F-6549-9DB4-B831-7189930A6DF1}"/>
              </a:ext>
            </a:extLst>
          </p:cNvPr>
          <p:cNvSpPr txBox="1"/>
          <p:nvPr/>
        </p:nvSpPr>
        <p:spPr>
          <a:xfrm>
            <a:off x="580898" y="3210525"/>
            <a:ext cx="10615645" cy="38164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  <a:ea typeface="+mn-lt"/>
                <a:cs typeface="+mn-lt"/>
              </a:rPr>
              <a:t>Controllers are structured to be extended without modification</a:t>
            </a:r>
            <a:endParaRPr lang="en-US" sz="3200">
              <a:solidFill>
                <a:schemeClr val="bg1"/>
              </a:solidFill>
            </a:endParaRPr>
          </a:p>
          <a:p>
            <a:pPr marL="457200" indent="-457200"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  <a:ea typeface="+mn-lt"/>
                <a:cs typeface="+mn-lt"/>
              </a:rPr>
              <a:t>Base URLs and REST endpoints make versioning and updates easy</a:t>
            </a:r>
            <a:endParaRPr lang="en-US">
              <a:solidFill>
                <a:schemeClr val="bg1"/>
              </a:solidFill>
            </a:endParaRPr>
          </a:p>
          <a:p>
            <a:pPr marL="457200" indent="-457200">
              <a:buFont typeface="Arial"/>
              <a:buChar char="•"/>
            </a:pPr>
            <a:r>
              <a:rPr lang="en-US" sz="3200">
                <a:solidFill>
                  <a:schemeClr val="bg1"/>
                </a:solidFill>
                <a:ea typeface="+mn-lt"/>
                <a:cs typeface="+mn-lt"/>
              </a:rPr>
              <a:t>New features can be added through new endpoints without changing existing ones</a:t>
            </a:r>
            <a:endParaRPr lang="en-US">
              <a:solidFill>
                <a:schemeClr val="bg1"/>
              </a:solidFill>
            </a:endParaRPr>
          </a:p>
          <a:p>
            <a:pPr>
              <a:buFont typeface="Arial"/>
              <a:buChar char="•"/>
            </a:pPr>
            <a:endParaRPr lang="en-US"/>
          </a:p>
          <a:p>
            <a:pPr marL="457200" indent="-457200">
              <a:buFont typeface="Arial"/>
              <a:buChar char="•"/>
            </a:pPr>
            <a:endParaRPr 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71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6FDDC-92C0-B4DD-6B05-60C0D60A54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SOLID Principles in Resume Builder API</a:t>
            </a:r>
            <a:endParaRPr lang="en-US"/>
          </a:p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F54CC3-6683-47CE-9B0D-3A05F00EC0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err="1">
                <a:ea typeface="+mn-lt"/>
                <a:cs typeface="+mn-lt"/>
              </a:rPr>
              <a:t>Liskov</a:t>
            </a:r>
            <a:r>
              <a:rPr lang="en-US">
                <a:ea typeface="+mn-lt"/>
                <a:cs typeface="+mn-lt"/>
              </a:rPr>
              <a:t> Substitution Principle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95740F-6549-9DB4-B831-7189930A6DF1}"/>
              </a:ext>
            </a:extLst>
          </p:cNvPr>
          <p:cNvSpPr txBox="1"/>
          <p:nvPr/>
        </p:nvSpPr>
        <p:spPr>
          <a:xfrm>
            <a:off x="580898" y="3304178"/>
            <a:ext cx="10615645" cy="39395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4000">
                <a:solidFill>
                  <a:schemeClr val="bg1"/>
                </a:solidFill>
                <a:ea typeface="+mn-lt"/>
                <a:cs typeface="+mn-lt"/>
              </a:rPr>
              <a:t>All controllers follow common REST patterns and behaviors</a:t>
            </a:r>
            <a:endParaRPr lang="en-US"/>
          </a:p>
          <a:p>
            <a:pPr marL="571500" indent="-571500">
              <a:buFont typeface="Arial"/>
              <a:buChar char="•"/>
            </a:pPr>
            <a:r>
              <a:rPr lang="en-US" sz="4000">
                <a:solidFill>
                  <a:schemeClr val="bg1"/>
                </a:solidFill>
                <a:ea typeface="+mn-lt"/>
                <a:cs typeface="+mn-lt"/>
              </a:rPr>
              <a:t>Consistent response structures across endpoints </a:t>
            </a:r>
          </a:p>
          <a:p>
            <a:pPr marL="571500" indent="-571500">
              <a:buFont typeface="Arial"/>
              <a:buChar char="•"/>
            </a:pPr>
            <a:r>
              <a:rPr lang="en-US" sz="4000">
                <a:solidFill>
                  <a:schemeClr val="bg1"/>
                </a:solidFill>
                <a:ea typeface="+mn-lt"/>
                <a:cs typeface="+mn-lt"/>
              </a:rPr>
              <a:t>Standardized error handling approach</a:t>
            </a:r>
            <a:endParaRPr lang="en-US" sz="4000">
              <a:solidFill>
                <a:schemeClr val="bg1"/>
              </a:solidFill>
            </a:endParaRPr>
          </a:p>
          <a:p>
            <a:pPr>
              <a:buFont typeface="Arial"/>
              <a:buChar char="•"/>
            </a:pPr>
            <a:endParaRPr lang="en-US"/>
          </a:p>
          <a:p>
            <a:pPr marL="457200" indent="-457200">
              <a:buFont typeface="Arial"/>
              <a:buChar char="•"/>
            </a:pPr>
            <a:endParaRPr 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4134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6FDDC-92C0-B4DD-6B05-60C0D60A54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SOLID Principles in Resume Builder API</a:t>
            </a:r>
            <a:endParaRPr lang="en-US"/>
          </a:p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F54CC3-6683-47CE-9B0D-3A05F00EC0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ea typeface="+mn-lt"/>
                <a:cs typeface="+mn-lt"/>
              </a:rPr>
              <a:t>Interface Segregation Principle 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95740F-6549-9DB4-B831-7189930A6DF1}"/>
              </a:ext>
            </a:extLst>
          </p:cNvPr>
          <p:cNvSpPr txBox="1"/>
          <p:nvPr/>
        </p:nvSpPr>
        <p:spPr>
          <a:xfrm>
            <a:off x="580898" y="3427631"/>
            <a:ext cx="10615645" cy="30777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600">
                <a:solidFill>
                  <a:schemeClr val="bg1"/>
                </a:solidFill>
                <a:ea typeface="+mn-lt"/>
                <a:cs typeface="+mn-lt"/>
              </a:rPr>
              <a:t>APIs are divided into focused, specific controllers</a:t>
            </a:r>
            <a:endParaRPr lang="en-US" sz="3600">
              <a:solidFill>
                <a:schemeClr val="bg1"/>
              </a:solidFill>
            </a:endParaRPr>
          </a:p>
          <a:p>
            <a:pPr marL="571500" indent="-571500">
              <a:buFont typeface="Arial"/>
              <a:buChar char="•"/>
            </a:pPr>
            <a:r>
              <a:rPr lang="en-US" sz="3600">
                <a:solidFill>
                  <a:schemeClr val="bg1"/>
                </a:solidFill>
                <a:ea typeface="+mn-lt"/>
                <a:cs typeface="+mn-lt"/>
              </a:rPr>
              <a:t>Each controller exposes only relevant endpoints</a:t>
            </a:r>
          </a:p>
          <a:p>
            <a:pPr marL="571500" indent="-571500">
              <a:buFont typeface="Arial"/>
              <a:buChar char="•"/>
            </a:pPr>
            <a:r>
              <a:rPr lang="en-US" sz="3600">
                <a:solidFill>
                  <a:schemeClr val="bg1"/>
                </a:solidFill>
                <a:ea typeface="+mn-lt"/>
                <a:cs typeface="+mn-lt"/>
              </a:rPr>
              <a:t>Clean separation between different functional areas (auth, admin, user profiles) </a:t>
            </a:r>
            <a:endParaRPr lang="en-US" sz="3600">
              <a:solidFill>
                <a:schemeClr val="bg1"/>
              </a:solidFill>
            </a:endParaRPr>
          </a:p>
          <a:p>
            <a:pPr>
              <a:buFont typeface="Arial"/>
              <a:buChar char="•"/>
            </a:pPr>
            <a:endParaRPr lang="en-US"/>
          </a:p>
          <a:p>
            <a:pPr marL="457200" indent="-457200">
              <a:buFont typeface="Arial"/>
              <a:buChar char="•"/>
            </a:pPr>
            <a:endParaRPr 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547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6FDDC-92C0-B4DD-6B05-60C0D60A54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SOLID Principles in Resume Builder API</a:t>
            </a:r>
            <a:endParaRPr lang="en-US"/>
          </a:p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F54CC3-6683-47CE-9B0D-3A05F00EC0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ea typeface="+mn-lt"/>
                <a:cs typeface="+mn-lt"/>
              </a:rPr>
              <a:t>Dependency Inversion Principle 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95740F-6549-9DB4-B831-7189930A6DF1}"/>
              </a:ext>
            </a:extLst>
          </p:cNvPr>
          <p:cNvSpPr txBox="1"/>
          <p:nvPr/>
        </p:nvSpPr>
        <p:spPr>
          <a:xfrm>
            <a:off x="580898" y="3427631"/>
            <a:ext cx="10615645" cy="30777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600">
                <a:solidFill>
                  <a:schemeClr val="bg1"/>
                </a:solidFill>
                <a:ea typeface="+mn-lt"/>
                <a:cs typeface="+mn-lt"/>
              </a:rPr>
              <a:t>Controllers depend on service interfaces, not implementations </a:t>
            </a:r>
          </a:p>
          <a:p>
            <a:pPr marL="571500" indent="-571500">
              <a:buFont typeface="Arial"/>
              <a:buChar char="•"/>
            </a:pPr>
            <a:r>
              <a:rPr lang="en-US" sz="3600">
                <a:solidFill>
                  <a:schemeClr val="bg1"/>
                </a:solidFill>
                <a:ea typeface="+mn-lt"/>
                <a:cs typeface="+mn-lt"/>
              </a:rPr>
              <a:t>Proper use of dependency injection </a:t>
            </a:r>
          </a:p>
          <a:p>
            <a:pPr marL="571500" indent="-571500">
              <a:buFont typeface="Arial"/>
              <a:buChar char="•"/>
            </a:pPr>
            <a:r>
              <a:rPr lang="en-US" sz="3600">
                <a:solidFill>
                  <a:schemeClr val="bg1"/>
                </a:solidFill>
                <a:ea typeface="+mn-lt"/>
                <a:cs typeface="+mn-lt"/>
              </a:rPr>
              <a:t>Loose coupling between layers</a:t>
            </a:r>
            <a:endParaRPr lang="en-US" sz="3600">
              <a:solidFill>
                <a:schemeClr val="bg1"/>
              </a:solidFill>
            </a:endParaRPr>
          </a:p>
          <a:p>
            <a:pPr>
              <a:buFont typeface="Arial"/>
              <a:buChar char="•"/>
            </a:pPr>
            <a:endParaRPr lang="en-US"/>
          </a:p>
          <a:p>
            <a:pPr marL="457200" indent="-457200">
              <a:buFont typeface="Arial"/>
              <a:buChar char="•"/>
            </a:pPr>
            <a:endParaRPr 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3034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D05AF-96F7-7DD0-F99E-9E9150A33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ARCHITECTURE DIAGRAMS</a:t>
            </a:r>
          </a:p>
        </p:txBody>
      </p:sp>
      <p:pic>
        <p:nvPicPr>
          <p:cNvPr id="3" name="Picture 2" descr="A diagram of a user interface&#10;&#10;Description automatically generated">
            <a:extLst>
              <a:ext uri="{FF2B5EF4-FFF2-40B4-BE49-F238E27FC236}">
                <a16:creationId xmlns:a16="http://schemas.microsoft.com/office/drawing/2014/main" id="{D06A8278-BEDE-AF67-224D-99AD72F2D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843" y="1886185"/>
            <a:ext cx="6489646" cy="4882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90406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366658"/>
      </a:accent1>
      <a:accent2>
        <a:srgbClr val="8CB64A"/>
      </a:accent2>
      <a:accent3>
        <a:srgbClr val="88D5A9"/>
      </a:accent3>
      <a:accent4>
        <a:srgbClr val="969FA7"/>
      </a:accent4>
      <a:accent5>
        <a:srgbClr val="E8A844"/>
      </a:accent5>
      <a:accent6>
        <a:srgbClr val="A1561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9458E52-C9AB-45CD-90E2-A592FBC3F28E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ECF14FD5-A096-4D90-927F-14121C04026D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A81F5C2-3514-4A07-8A5F-801AC1F704E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Dividend</vt:lpstr>
      <vt:lpstr>Hyperesume</vt:lpstr>
      <vt:lpstr>Team</vt:lpstr>
      <vt:lpstr>Technology Stack</vt:lpstr>
      <vt:lpstr>SOLID Principles in Resume Builder API </vt:lpstr>
      <vt:lpstr>SOLID Principles in Resume Builder API </vt:lpstr>
      <vt:lpstr>SOLID Principles in Resume Builder API </vt:lpstr>
      <vt:lpstr>SOLID Principles in Resume Builder API </vt:lpstr>
      <vt:lpstr>SOLID Principles in Resume Builder API </vt:lpstr>
      <vt:lpstr>SYSTEM ARCHITECTURE DIAGRAMS</vt:lpstr>
      <vt:lpstr>SYSTEM ARCHITECTURE DIAGRAMS</vt:lpstr>
      <vt:lpstr>SYSTEM ARCHITECTURE DIAGRAMS</vt:lpstr>
      <vt:lpstr>Go through milestone journey</vt:lpstr>
      <vt:lpstr>Milestone 1: Foundation and Initial Development</vt:lpstr>
      <vt:lpstr>Milestone 2: Enhanced Functionality and Integration</vt:lpstr>
      <vt:lpstr>Milestone 3: Final Functionalities and Polishing</vt:lpstr>
      <vt:lpstr>Future Scope of Hyperesume</vt:lpstr>
      <vt:lpstr>Key 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2024-12-07T14:09:42Z</dcterms:created>
  <dcterms:modified xsi:type="dcterms:W3CDTF">2024-12-09T02:45:46Z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